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Nunito"/>
      <p:regular r:id="rId25"/>
      <p:bold r:id="rId26"/>
      <p:italic r:id="rId27"/>
      <p:boldItalic r:id="rId28"/>
    </p:embeddedFont>
    <p:embeddedFont>
      <p:font typeface="Maven Pro"/>
      <p:regular r:id="rId29"/>
      <p:bold r:id="rId30"/>
    </p:embeddedFont>
    <p:embeddedFont>
      <p:font typeface="Comfortaa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aven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omfortaa-regular.fntdata"/><Relationship Id="rId30" Type="http://schemas.openxmlformats.org/officeDocument/2006/relationships/font" Target="fonts/Maven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Comforta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6bb155d9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06bb155d9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6bb155d9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6bb155d9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06bb155d9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06bb155d9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06bb155d9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06bb155d9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06bb155d9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06bb155d9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06bb155d9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06bb155d9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06bb155d9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06bb155d9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cfd735d6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cfd735d6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677b0ac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0677b0ac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06bb155d9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06bb155d9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0641a68c75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0641a68c75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03e547538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03e547538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03e547538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03e547538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03e547538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03e547538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03e88f621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03e88f621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03e88f621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03e88f621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06b1dc337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06b1dc337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6b1dc337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6b1dc337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ipazc/mtcnn" TargetMode="External"/><Relationship Id="rId4" Type="http://schemas.openxmlformats.org/officeDocument/2006/relationships/hyperlink" Target="https://www.linkedin.com/in/ivandepazcenteno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machinelearningmastery.com/how-to-perform-face-detection-with-classical-and-deep-learning-methods-in-python-with-keras/" TargetMode="External"/><Relationship Id="rId4" Type="http://schemas.openxmlformats.org/officeDocument/2006/relationships/hyperlink" Target="https://www.youtube.com/watch?v=oXlwWbU8l2o" TargetMode="External"/><Relationship Id="rId5" Type="http://schemas.openxmlformats.org/officeDocument/2006/relationships/hyperlink" Target="https://www.youtube.com/watch?v=PLKLsPDZ1t0" TargetMode="External"/><Relationship Id="rId6" Type="http://schemas.openxmlformats.org/officeDocument/2006/relationships/hyperlink" Target="https://drive.google.com/file/d/1pomC9Zw178nxgNOrpemaQfSH8rSVyMBD/view" TargetMode="External"/><Relationship Id="rId7" Type="http://schemas.openxmlformats.org/officeDocument/2006/relationships/hyperlink" Target="https://docs.opencv.org/3.4/db/d28/tutorial_cascade_classifier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machinelearningmastery.com/introduction-to-deep-learning-for-face-recognition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Detection Implementation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FIZA BEG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2021H1120023U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Pilani Dubai Campus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 With Deep Learning</a:t>
            </a:r>
            <a:endParaRPr sz="30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7" name="Google Shape;327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C343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Deep Learning was used in place of opencv to overcome the accuracy. OpenCv wasn’t that accurate.</a:t>
            </a:r>
            <a:endParaRPr b="1" sz="2000">
              <a:solidFill>
                <a:srgbClr val="0C343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C343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 number of deep learning methods have been developed and demonstrated for face detection.</a:t>
            </a:r>
            <a:endParaRPr b="1" sz="2000">
              <a:solidFill>
                <a:srgbClr val="0C343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C343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most popular </a:t>
            </a:r>
            <a:r>
              <a:rPr b="1" lang="en" sz="2000">
                <a:solidFill>
                  <a:srgbClr val="0C343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approach</a:t>
            </a:r>
            <a:r>
              <a:rPr b="1" lang="en" sz="2000">
                <a:solidFill>
                  <a:srgbClr val="0C343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is called “Multi-Task Cascaded Convolution Neural Network” or MTCNN.</a:t>
            </a:r>
            <a:endParaRPr b="1" sz="2000">
              <a:solidFill>
                <a:srgbClr val="0C343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3"/>
          <p:cNvSpPr txBox="1"/>
          <p:nvPr>
            <p:ph idx="1" type="body"/>
          </p:nvPr>
        </p:nvSpPr>
        <p:spPr>
          <a:xfrm>
            <a:off x="1303800" y="322350"/>
            <a:ext cx="7371600" cy="42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MTCNN is popular because it achieved then state-of-art results on a set of dataset and also because it is able to recognise eyes and mouth called as landmark </a:t>
            </a:r>
            <a:r>
              <a:rPr b="1" lang="en" sz="2000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detection</a:t>
            </a:r>
            <a:r>
              <a:rPr b="1" lang="en" sz="2000">
                <a:solidFill>
                  <a:srgbClr val="0C34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b="1" sz="2000">
              <a:solidFill>
                <a:srgbClr val="0C343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model is called a multi-task network because each of the three models in the cascade (P-Net, R-Net and O-Net) are trained on three tasks: face classification, bounding box regression, and facial landmark localization.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C343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three models are so connected that the output of first model is input of the second model.</a:t>
            </a:r>
            <a:endParaRPr b="1" sz="2000">
              <a:solidFill>
                <a:srgbClr val="0C343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best-of-breed third-party Python-based MTCNN project is called “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MTCNN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” by 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Iván de Paz Centeno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or ipazc.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CONTINUED…</a:t>
            </a:r>
            <a:endParaRPr/>
          </a:p>
        </p:txBody>
      </p:sp>
      <p:sp>
        <p:nvSpPr>
          <p:cNvPr id="338" name="Google Shape;338;p24"/>
          <p:cNvSpPr txBox="1"/>
          <p:nvPr>
            <p:ph idx="1" type="body"/>
          </p:nvPr>
        </p:nvSpPr>
        <p:spPr>
          <a:xfrm>
            <a:off x="1303800" y="1429525"/>
            <a:ext cx="7030500" cy="35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Times New Roman"/>
              <a:buChar char="●"/>
            </a:pPr>
            <a:r>
              <a:rPr b="1" lang="en" sz="210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Install mtcnn library using pip command.</a:t>
            </a:r>
            <a:endParaRPr b="1" sz="2100">
              <a:solidFill>
                <a:srgbClr val="07376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pip install mtcnn</a:t>
            </a:r>
            <a:endParaRPr b="1" i="1" sz="2100">
              <a:solidFill>
                <a:srgbClr val="07376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1948" lvl="0" marL="457200" rtl="0" algn="l">
              <a:spcBef>
                <a:spcPts val="120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Times New Roman"/>
              <a:buChar char="●"/>
            </a:pPr>
            <a:r>
              <a:rPr b="1" lang="en" sz="210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Check whether the library is installed correctly:</a:t>
            </a:r>
            <a:endParaRPr b="1" sz="2100">
              <a:solidFill>
                <a:srgbClr val="07376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~ via pip</a:t>
            </a:r>
            <a:endParaRPr b="1" sz="2100">
              <a:solidFill>
                <a:srgbClr val="07376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pip show mtcnn</a:t>
            </a:r>
            <a:endParaRPr b="1" i="1" sz="2100">
              <a:solidFill>
                <a:srgbClr val="07376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~ via Python command</a:t>
            </a:r>
            <a:endParaRPr b="1" sz="2100">
              <a:solidFill>
                <a:srgbClr val="07376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print(mtcnn.__version__)</a:t>
            </a:r>
            <a:endParaRPr b="1" i="1" sz="2100">
              <a:solidFill>
                <a:srgbClr val="07376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5"/>
          <p:cNvSpPr txBox="1"/>
          <p:nvPr>
            <p:ph idx="1" type="body"/>
          </p:nvPr>
        </p:nvSpPr>
        <p:spPr>
          <a:xfrm>
            <a:off x="1289825" y="769525"/>
            <a:ext cx="7030500" cy="42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 instance of the network can be created by calling the </a:t>
            </a: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MTCNN()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constructor.By default, the library will use the pre-trained model.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Once the model is loaded then it can be used to detect faces in photographs using </a:t>
            </a:r>
            <a:r>
              <a:rPr lang="en" sz="1150">
                <a:solidFill>
                  <a:srgbClr val="55555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detect_faces()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function.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 can draw bounding box on faces using function named </a:t>
            </a: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draw_image_with_boxes()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that shows the photograph and then draws a box for each bounding box detected.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17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 txBox="1"/>
          <p:nvPr>
            <p:ph idx="1" type="body"/>
          </p:nvPr>
        </p:nvSpPr>
        <p:spPr>
          <a:xfrm>
            <a:off x="1303800" y="515975"/>
            <a:ext cx="7250100" cy="42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If you want to extract the detected faces and pass them as input then you can do it by extracting the pixel data directly out of the photograph.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x1, y1, width, height = result['box']</a:t>
            </a:r>
            <a:endParaRPr b="1" i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x2, y2 = x1 + width, y1 + height</a:t>
            </a:r>
            <a:endParaRPr b="1" i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# extract face</a:t>
            </a:r>
            <a:endParaRPr b="1" i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face = data[y1:y2, x1:x2]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Extract each face and plot them as separate subplots and easily save them to file. The </a:t>
            </a: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draw_faces()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extracts and plots each detected face in a photograph.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45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274E13"/>
                </a:solidFill>
                <a:latin typeface="Comfortaa"/>
                <a:ea typeface="Comfortaa"/>
                <a:cs typeface="Comfortaa"/>
                <a:sym typeface="Comfortaa"/>
              </a:rPr>
              <a:t>Conclusion</a:t>
            </a:r>
            <a:endParaRPr sz="3000">
              <a:solidFill>
                <a:srgbClr val="274E1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64" name="Google Shape;364;p2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ct val="100000"/>
              <a:buFont typeface="Times New Roman"/>
              <a:buChar char="●"/>
            </a:pPr>
            <a:r>
              <a:rPr b="1" lang="en" sz="20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 can be achieved using OpenCV and Deep Learning method.</a:t>
            </a:r>
            <a:endParaRPr b="1" sz="2000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ct val="100000"/>
              <a:buFont typeface="Times New Roman"/>
              <a:buChar char="●"/>
            </a:pPr>
            <a:r>
              <a:rPr b="1" lang="en" sz="20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OpenCV is useful in navigation,medical industry,biometric etc.</a:t>
            </a:r>
            <a:endParaRPr b="1" sz="2000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ct val="100000"/>
              <a:buFont typeface="Times New Roman"/>
              <a:buChar char="●"/>
            </a:pPr>
            <a:r>
              <a:rPr b="1" lang="en" sz="20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is more accurate than OpenCV and is more preferred in real time system.</a:t>
            </a:r>
            <a:endParaRPr b="1" sz="2000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ct val="100000"/>
              <a:buFont typeface="Times New Roman"/>
              <a:buChar char="●"/>
            </a:pPr>
            <a:r>
              <a:rPr b="1" lang="en" sz="20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is popular because it achieved state-of-art result on number of dataset.  </a:t>
            </a:r>
            <a:endParaRPr b="1" sz="2000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ct val="100000"/>
              <a:buFont typeface="Times New Roman"/>
              <a:buChar char="●"/>
            </a:pPr>
            <a:r>
              <a:rPr b="1" lang="en" sz="20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is used in crowd surveillance, human-computer interaction, facial feature extraction marketing.</a:t>
            </a:r>
            <a:endParaRPr b="1" sz="2000"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Reference</a:t>
            </a:r>
            <a:endParaRPr sz="3000"/>
          </a:p>
        </p:txBody>
      </p:sp>
      <p:sp>
        <p:nvSpPr>
          <p:cNvPr id="370" name="Google Shape;370;p3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 u="sng">
                <a:solidFill>
                  <a:schemeClr val="hlink"/>
                </a:solidFill>
                <a:hlinkClick r:id="rId3"/>
              </a:rPr>
              <a:t>https://machinelearningmastery.com/how-to-perform-face-detection-with-classical-and-deep-learning-methods-in-python-with-keras/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 u="sng">
                <a:solidFill>
                  <a:schemeClr val="hlink"/>
                </a:solidFill>
                <a:hlinkClick r:id="rId4"/>
              </a:rPr>
              <a:t>https://www.youtube.com/watch?v=oXlwWbU8l2o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 u="sng">
                <a:solidFill>
                  <a:schemeClr val="hlink"/>
                </a:solidFill>
                <a:hlinkClick r:id="rId5"/>
              </a:rPr>
              <a:t>https://www.youtube.com/watch?v=PLKLsPDZ1t0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 u="sng">
                <a:solidFill>
                  <a:schemeClr val="hlink"/>
                </a:solidFill>
                <a:hlinkClick r:id="rId6"/>
              </a:rPr>
              <a:t>https://drive.google.com/file/d/1pomC9Zw178nxgNOrpemaQfSH8rSVyMBD/view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 u="sng">
                <a:solidFill>
                  <a:schemeClr val="hlink"/>
                </a:solidFill>
                <a:hlinkClick r:id="rId7"/>
              </a:rPr>
              <a:t>https://docs.opencv.org/3.4/db/d28/tutorial_cascade_classifier.html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t/>
            </a:r>
            <a:endParaRPr b="1"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5818E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1"/>
          <p:cNvSpPr txBox="1"/>
          <p:nvPr>
            <p:ph idx="1" type="body"/>
          </p:nvPr>
        </p:nvSpPr>
        <p:spPr>
          <a:xfrm>
            <a:off x="1303800" y="1537450"/>
            <a:ext cx="7030500" cy="29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 !</a:t>
            </a:r>
            <a:endParaRPr b="1" sz="30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286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149225" y="1261650"/>
            <a:ext cx="7656300" cy="32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Face detection is a problem in computer vision of locating and localizing one or more faces in a photograph.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Locating a face in a photograph refers to finding the coordinate of the face in the image, whereas localization refers to setting the boundaries of the face, often via a bounding box around the face.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Given a photograph, a face detection system will output zero or more bounding boxes that contain faces. Detected faces can then be provided as input to a subsequent system, such as a face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recognition system.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 WITH OPENCV</a:t>
            </a:r>
            <a:endParaRPr sz="300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188050" y="1290000"/>
            <a:ext cx="7575600" cy="34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C113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4C113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Feature-based face detection algorithms are fast and effective and have been used successfully for decades.</a:t>
            </a:r>
            <a:endParaRPr b="1" sz="1900">
              <a:solidFill>
                <a:srgbClr val="4C113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C113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4C113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AdaBoost model is used to learn a range of very simple or weak features in each face, that together provide a robust classifier.</a:t>
            </a:r>
            <a:endParaRPr b="1" sz="1900">
              <a:solidFill>
                <a:srgbClr val="4C113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C113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4C113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 modern implementation of the </a:t>
            </a:r>
            <a:r>
              <a:rPr b="1" i="1" lang="en" sz="1900">
                <a:solidFill>
                  <a:srgbClr val="4C113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Classifier Cascade</a:t>
            </a:r>
            <a:r>
              <a:rPr b="1" lang="en" sz="1900">
                <a:solidFill>
                  <a:srgbClr val="4C113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face detection algorithm is provided in the </a:t>
            </a:r>
            <a:r>
              <a:rPr b="1" i="1" lang="en" sz="1900">
                <a:solidFill>
                  <a:srgbClr val="4C113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OpenCV</a:t>
            </a:r>
            <a:r>
              <a:rPr b="1" lang="en" sz="1900">
                <a:solidFill>
                  <a:srgbClr val="4C113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library. This is a C++ computer vision library that provides a python interface. The benefit of this implementation is that it provides pre-trained face detection models, and provides an interface to train a model on your own dataset.</a:t>
            </a:r>
            <a:endParaRPr b="1" sz="1900">
              <a:solidFill>
                <a:srgbClr val="4C113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title"/>
          </p:nvPr>
        </p:nvSpPr>
        <p:spPr>
          <a:xfrm>
            <a:off x="1409025" y="5794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CC0000"/>
                </a:solidFill>
              </a:rPr>
              <a:t>IMPLEMENTATION</a:t>
            </a:r>
            <a:endParaRPr sz="3000">
              <a:solidFill>
                <a:srgbClr val="CC0000"/>
              </a:solidFill>
            </a:endParaRPr>
          </a:p>
        </p:txBody>
      </p:sp>
      <p:sp>
        <p:nvSpPr>
          <p:cNvPr id="296" name="Google Shape;296;p16"/>
          <p:cNvSpPr txBox="1"/>
          <p:nvPr>
            <p:ph idx="1" type="body"/>
          </p:nvPr>
        </p:nvSpPr>
        <p:spPr>
          <a:xfrm>
            <a:off x="1178000" y="1425650"/>
            <a:ext cx="7753200" cy="3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b="1" lang="en" sz="363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Opencv can be installed by the package manager on your system or via pip.</a:t>
            </a:r>
            <a:endParaRPr b="1" sz="363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363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sudo pip install opencv-python  </a:t>
            </a:r>
            <a:endParaRPr b="1" sz="363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8137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b="1" lang="en" sz="363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Once installation is complete, we can check whether it is installed correctly. This can be done by checking version number of the opencv installed.</a:t>
            </a:r>
            <a:endParaRPr b="1" sz="363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3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opencv.    →</a:t>
            </a:r>
            <a:r>
              <a:rPr b="1" i="1" lang="en" sz="363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import cv2 </a:t>
            </a:r>
            <a:r>
              <a:rPr b="1" lang="en" sz="363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         </a:t>
            </a:r>
            <a:endParaRPr b="1" sz="363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3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Print the version of cv2    →</a:t>
            </a:r>
            <a:r>
              <a:rPr b="1" i="1" lang="en" sz="363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print(cv2.__version__)</a:t>
            </a:r>
            <a:endParaRPr b="1" i="1" sz="363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4563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78478"/>
              <a:buFont typeface="Times New Roman"/>
              <a:buChar char="●"/>
            </a:pPr>
            <a:r>
              <a:rPr b="1" lang="en" sz="363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this line of code you will get the version of the opencv.</a:t>
            </a:r>
            <a:r>
              <a:rPr b="1" lang="en" sz="28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28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  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/>
          <p:nvPr>
            <p:ph idx="1" type="body"/>
          </p:nvPr>
        </p:nvSpPr>
        <p:spPr>
          <a:xfrm>
            <a:off x="1303800" y="741900"/>
            <a:ext cx="7495800" cy="44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constructor can take a filename as an argument that specifies the XML file for a pre-trained model.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OpenCV provides a number of pre-trained models as part of the installation.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Download a pre-trained model for frontal face detection from the OpenCV GitHub project and place it in your current working directory.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Once installation is complete load the pre-trained model into your file.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classifier = CascadeClassifier('haarcascade_frontalface_default.xml')</a:t>
            </a:r>
            <a:endParaRPr b="1" i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50">
              <a:solidFill>
                <a:srgbClr val="55555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8"/>
          <p:cNvSpPr txBox="1"/>
          <p:nvPr>
            <p:ph idx="1" type="body"/>
          </p:nvPr>
        </p:nvSpPr>
        <p:spPr>
          <a:xfrm>
            <a:off x="1303800" y="412725"/>
            <a:ext cx="7217400" cy="46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photo can be loaded using OpenCV via the </a:t>
            </a:r>
            <a:r>
              <a:rPr b="1" i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imread()</a:t>
            </a:r>
            <a:r>
              <a:rPr b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function. </a:t>
            </a:r>
            <a:endParaRPr b="1" sz="2000">
              <a:solidFill>
                <a:srgbClr val="99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pixels = imread('imageFDAI.jpg')</a:t>
            </a:r>
            <a:endParaRPr b="1" i="1" sz="2000">
              <a:solidFill>
                <a:srgbClr val="99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99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model can be used to perform face detection on a photograph using detectMultiScale() function. </a:t>
            </a:r>
            <a:endParaRPr b="1" sz="2000">
              <a:solidFill>
                <a:srgbClr val="99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bboxes = classifier.detectMultiScale(pixels)</a:t>
            </a:r>
            <a:endParaRPr b="1" i="1" sz="2000">
              <a:solidFill>
                <a:srgbClr val="99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99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Each face is detected and have bounding box.</a:t>
            </a:r>
            <a:endParaRPr b="1" sz="2000">
              <a:solidFill>
                <a:srgbClr val="99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Each box lists the </a:t>
            </a:r>
            <a:r>
              <a:rPr b="1" i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b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b="1" i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b="1" lang="en" sz="2000">
                <a:solidFill>
                  <a:srgbClr val="99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coordinates for the bottom-left-hand-corner of the bounding box, as well as the width and the height. </a:t>
            </a:r>
            <a:endParaRPr b="1" sz="2000">
              <a:solidFill>
                <a:srgbClr val="99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"/>
          <p:cNvSpPr txBox="1"/>
          <p:nvPr>
            <p:ph idx="1" type="body"/>
          </p:nvPr>
        </p:nvSpPr>
        <p:spPr>
          <a:xfrm>
            <a:off x="1303800" y="392425"/>
            <a:ext cx="7511700" cy="4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 rectangle can be 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drawn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for each box directly over the pixels of the loaded image using the </a:t>
            </a: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rectangle()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function that takes two points.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x, y, width, height = box</a:t>
            </a:r>
            <a:endParaRPr b="1" i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x2, y2 = x + width, y + height</a:t>
            </a:r>
            <a:endParaRPr b="1" i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# draw a rectangle over the pixels</a:t>
            </a:r>
            <a:endParaRPr b="1" i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rectangle(pixels, (x, y), (x2, y2), (0,0,255), 1)</a:t>
            </a:r>
            <a:endParaRPr b="1" i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11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20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Then plot the photograph and keep the window open until we press a key to close it.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5250" y="0"/>
            <a:ext cx="5613501" cy="5143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5922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